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sldIdLst>
    <p:sldId id="256" r:id="rId3"/>
    <p:sldId id="275" r:id="rId4"/>
    <p:sldId id="269" r:id="rId5"/>
    <p:sldId id="258" r:id="rId6"/>
    <p:sldId id="259" r:id="rId7"/>
    <p:sldId id="260" r:id="rId8"/>
    <p:sldId id="261" r:id="rId9"/>
    <p:sldId id="262" r:id="rId10"/>
    <p:sldId id="257" r:id="rId11"/>
    <p:sldId id="274" r:id="rId12"/>
    <p:sldId id="276" r:id="rId13"/>
    <p:sldId id="280" r:id="rId14"/>
    <p:sldId id="265" r:id="rId15"/>
    <p:sldId id="273" r:id="rId16"/>
    <p:sldId id="266" r:id="rId17"/>
    <p:sldId id="277" r:id="rId18"/>
    <p:sldId id="270" r:id="rId19"/>
    <p:sldId id="278" r:id="rId20"/>
    <p:sldId id="271" r:id="rId21"/>
    <p:sldId id="268" r:id="rId22"/>
    <p:sldId id="26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ltLang="ko-KR"/>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ko-KR"/>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11/13/2020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ltLang="ko-KR"/>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ltLang="ko-KR"/>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ltLang="ko-KR"/>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ltLang="ko-KR"/>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ltLang="ko-KR"/>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ltLang="ko-KR"/>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ko-KR"/>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ko-KR"/>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ko-KR"/>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ltLang="ko-KR"/>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ltLang="ko-KR"/>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pPr/>
              <a:t>11/13/2020</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solidFill>
                <a:prstClr val="black">
                  <a:lumMod val="75000"/>
                  <a:lumOff val="25000"/>
                </a:prstClr>
              </a:solidFill>
            </a:endParaRP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09667412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solidFill>
                  <a:prstClr val="black">
                    <a:lumMod val="75000"/>
                    <a:lumOff val="25000"/>
                  </a:prstClr>
                </a:solidFill>
              </a:rPr>
              <a:pPr/>
              <a:t>11/13/2020</a:t>
            </a:fld>
            <a:endParaRPr lang="en-US" dirty="0">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55168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ko-KR" altLang="en-US" dirty="0"/>
              <a:pPr/>
              <a:t>2020-11-13</a:t>
            </a:fld>
            <a:endParaRPr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57861815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solidFill>
                  <a:prstClr val="black">
                    <a:lumMod val="75000"/>
                    <a:lumOff val="25000"/>
                  </a:prstClr>
                </a:solidFill>
              </a:rPr>
              <a:pPr/>
              <a:t>11/13/2020</a:t>
            </a:fld>
            <a:endParaRPr lang="en-US" dirty="0">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607064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solidFill>
                  <a:prstClr val="black">
                    <a:lumMod val="75000"/>
                    <a:lumOff val="25000"/>
                  </a:prstClr>
                </a:solidFill>
              </a:rPr>
              <a:pPr/>
              <a:t>11/13/2020</a:t>
            </a:fld>
            <a:endParaRPr lang="en-US" dirty="0">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459410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solidFill>
                  <a:prstClr val="black">
                    <a:lumMod val="75000"/>
                    <a:lumOff val="25000"/>
                  </a:prstClr>
                </a:solidFill>
              </a:rPr>
              <a:pPr/>
              <a:t>11/13/2020</a:t>
            </a:fld>
            <a:endParaRPr lang="en-US" dirty="0">
              <a:solidFill>
                <a:prstClr val="black">
                  <a:lumMod val="75000"/>
                  <a:lumOff val="2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931021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solidFill>
                  <a:prstClr val="black">
                    <a:lumMod val="75000"/>
                    <a:lumOff val="25000"/>
                  </a:prstClr>
                </a:solidFill>
              </a:rPr>
              <a:pPr/>
              <a:t>11/13/2020</a:t>
            </a:fld>
            <a:endParaRPr lang="en-US" dirty="0">
              <a:solidFill>
                <a:prstClr val="black">
                  <a:lumMod val="75000"/>
                  <a:lumOff val="2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2606514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FD0B8D63-E026-4E54-B301-C824E1BD14F3}" type="datetimeFigureOut">
              <a:rPr lang="en-US" dirty="0">
                <a:solidFill>
                  <a:prstClr val="black">
                    <a:lumMod val="75000"/>
                    <a:lumOff val="25000"/>
                  </a:prstClr>
                </a:solidFill>
              </a:rPr>
              <a:pPr/>
              <a:t>11/13/2020</a:t>
            </a:fld>
            <a:endParaRPr lang="en-US" dirty="0">
              <a:solidFill>
                <a:prstClr val="black">
                  <a:lumMod val="75000"/>
                  <a:lumOff val="25000"/>
                </a:prstClr>
              </a:solidFill>
            </a:endParaRPr>
          </a:p>
        </p:txBody>
      </p:sp>
      <p:sp>
        <p:nvSpPr>
          <p:cNvPr id="9" name="Footer Placeholder 8"/>
          <p:cNvSpPr>
            <a:spLocks noGrp="1"/>
          </p:cNvSpPr>
          <p:nvPr>
            <p:ph type="ftr" sz="quarter" idx="11"/>
          </p:nvPr>
        </p:nvSpPr>
        <p:spPr/>
        <p:txBody>
          <a:bodyPr/>
          <a:lstStyle>
            <a:lvl1pPr algn="r">
              <a:defRPr/>
            </a:lvl1pPr>
          </a:lstStyle>
          <a:p>
            <a:endParaRPr lang="en-US" dirty="0">
              <a:solidFill>
                <a:prstClr val="black">
                  <a:lumMod val="75000"/>
                  <a:lumOff val="25000"/>
                </a:prstClr>
              </a:solidFill>
            </a:endParaRPr>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solidFill>
                  <a:prstClr val="black">
                    <a:lumMod val="75000"/>
                    <a:lumOff val="25000"/>
                  </a:prstClr>
                </a:solidFill>
              </a:rPr>
              <a:pPr/>
              <a:t>‹#›</a:t>
            </a:fld>
            <a:endParaRPr lang="en-US" dirty="0">
              <a:solidFill>
                <a:prstClr val="black">
                  <a:lumMod val="75000"/>
                  <a:lumOff val="25000"/>
                </a:prstClr>
              </a:solidFill>
            </a:endParaRPr>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53086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pPr/>
              <a:t>11/13/2020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solidFill>
                  <a:prstClr val="black">
                    <a:lumMod val="75000"/>
                    <a:lumOff val="25000"/>
                  </a:prstClr>
                </a:solidFill>
              </a:rPr>
              <a:pPr/>
              <a:t>‹#›</a:t>
            </a:fld>
            <a:endParaRPr lang="en-US" dirty="0">
              <a:solidFill>
                <a:prstClr val="black">
                  <a:lumMod val="75000"/>
                  <a:lumOff val="25000"/>
                </a:prstClr>
              </a:solidFill>
            </a:endParaRPr>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11518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solidFill>
                  <a:prstClr val="black">
                    <a:lumMod val="75000"/>
                    <a:lumOff val="25000"/>
                  </a:prstClr>
                </a:solidFill>
              </a:rPr>
              <a:pPr/>
              <a:t>11/13/2020</a:t>
            </a:fld>
            <a:endParaRPr lang="en-US" dirty="0">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4085360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solidFill>
                  <a:prstClr val="black">
                    <a:lumMod val="75000"/>
                    <a:lumOff val="25000"/>
                  </a:prstClr>
                </a:solidFill>
              </a:rPr>
              <a:pPr/>
              <a:t>11/13/2020</a:t>
            </a:fld>
            <a:endParaRPr lang="en-US" dirty="0">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970440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ltLang="ko-KR"/>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ltLang="ko-KR"/>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ltLang="ko-KR"/>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ltLang="ko-KR"/>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ltLang="ko-KR"/>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ltLang="ko-KR"/>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11/13/2020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1"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1"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1"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1"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1"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1"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1"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1"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1"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1"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solidFill>
                  <a:prstClr val="black">
                    <a:lumMod val="75000"/>
                    <a:lumOff val="25000"/>
                  </a:prstClr>
                </a:solidFill>
              </a:rPr>
              <a:pPr/>
              <a:t>11/13/2020</a:t>
            </a:fld>
            <a:endParaRPr lang="en-US" dirty="0">
              <a:solidFill>
                <a:prstClr val="black">
                  <a:lumMod val="75000"/>
                  <a:lumOff val="25000"/>
                </a:prstClr>
              </a:solidFill>
            </a:endParaRPr>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solidFill>
                <a:prstClr val="black">
                  <a:lumMod val="75000"/>
                  <a:lumOff val="25000"/>
                </a:prstClr>
              </a:solidFill>
            </a:endParaRPr>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solidFill>
                  <a:prstClr val="black">
                    <a:lumMod val="75000"/>
                    <a:lumOff val="25000"/>
                  </a:prstClr>
                </a:solidFill>
              </a:rPr>
              <a:pPr/>
              <a:t>‹#›</a:t>
            </a:fld>
            <a:endParaRPr lang="en-US" dirty="0">
              <a:solidFill>
                <a:prstClr val="black">
                  <a:lumMod val="75000"/>
                  <a:lumOff val="25000"/>
                </a:prstClr>
              </a:solidFill>
            </a:endParaRPr>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217430953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ko-KR" dirty="0"/>
              <a:t>Critiquing a Movie</a:t>
            </a:r>
            <a:endParaRPr lang="ko-KR" altLang="en-US" dirty="0"/>
          </a:p>
        </p:txBody>
      </p:sp>
      <p:sp>
        <p:nvSpPr>
          <p:cNvPr id="3" name="Subtitle 2"/>
          <p:cNvSpPr>
            <a:spLocks noGrp="1"/>
          </p:cNvSpPr>
          <p:nvPr>
            <p:ph type="subTitle" idx="1"/>
          </p:nvPr>
        </p:nvSpPr>
        <p:spPr/>
        <p:txBody>
          <a:bodyPr/>
          <a:lstStyle/>
          <a:p>
            <a:r>
              <a:rPr lang="en-US" altLang="ko-KR" dirty="0"/>
              <a:t>Step by step…</a:t>
            </a:r>
            <a:endParaRPr lang="ko-KR" altLang="en-US" dirty="0"/>
          </a:p>
        </p:txBody>
      </p:sp>
    </p:spTree>
    <p:extLst>
      <p:ext uri="{BB962C8B-B14F-4D97-AF65-F5344CB8AC3E}">
        <p14:creationId xmlns:p14="http://schemas.microsoft.com/office/powerpoint/2010/main" val="1867808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ko-KR" dirty="0"/>
              <a:t>Agreeing and Disagreeing</a:t>
            </a:r>
            <a:endParaRPr lang="ko-KR" altLang="en-US" dirty="0"/>
          </a:p>
        </p:txBody>
      </p:sp>
      <p:sp>
        <p:nvSpPr>
          <p:cNvPr id="8" name="Content Placeholder 7"/>
          <p:cNvSpPr>
            <a:spLocks noGrp="1"/>
          </p:cNvSpPr>
          <p:nvPr>
            <p:ph idx="4294967295"/>
          </p:nvPr>
        </p:nvSpPr>
        <p:spPr>
          <a:xfrm>
            <a:off x="432000" y="1837764"/>
            <a:ext cx="11328000" cy="3665261"/>
          </a:xfrm>
          <a:prstGeom prst="rect">
            <a:avLst/>
          </a:prstGeom>
        </p:spPr>
        <p:txBody>
          <a:bodyPr/>
          <a:lstStyle/>
          <a:p>
            <a:r>
              <a:rPr lang="en-US" altLang="ko-KR" sz="1800" cap="none" dirty="0">
                <a:latin typeface="Arial" panose="020B0604020202020204" pitchFamily="34" charset="0"/>
                <a:cs typeface="Arial" panose="020B0604020202020204" pitchFamily="34" charset="0"/>
              </a:rPr>
              <a:t>Part of critiquing involved agreeing and disagreeing. Here are some common expressions:</a:t>
            </a:r>
          </a:p>
          <a:p>
            <a:pPr lvl="1"/>
            <a:r>
              <a:rPr lang="en-US" altLang="ko-KR" b="1" cap="none" dirty="0">
                <a:latin typeface="Arial" panose="020B0604020202020204" pitchFamily="34" charset="0"/>
                <a:cs typeface="Arial" panose="020B0604020202020204" pitchFamily="34" charset="0"/>
              </a:rPr>
              <a:t>Agreeing:</a:t>
            </a:r>
          </a:p>
          <a:p>
            <a:pPr lvl="2"/>
            <a:r>
              <a:rPr lang="en-US" altLang="ko-KR" sz="1800" cap="none" dirty="0">
                <a:latin typeface="Arial" panose="020B0604020202020204" pitchFamily="34" charset="0"/>
                <a:cs typeface="Arial" panose="020B0604020202020204" pitchFamily="34" charset="0"/>
              </a:rPr>
              <a:t>I agree with you that…</a:t>
            </a:r>
          </a:p>
          <a:p>
            <a:pPr lvl="2"/>
            <a:r>
              <a:rPr lang="en-US" altLang="ko-KR" sz="1800" cap="none" dirty="0">
                <a:latin typeface="Arial" panose="020B0604020202020204" pitchFamily="34" charset="0"/>
                <a:cs typeface="Arial" panose="020B0604020202020204" pitchFamily="34" charset="0"/>
              </a:rPr>
              <a:t>You make a good point that...</a:t>
            </a:r>
          </a:p>
          <a:p>
            <a:pPr lvl="2"/>
            <a:r>
              <a:rPr lang="en-US" altLang="ko-KR" sz="1800" cap="none" dirty="0">
                <a:latin typeface="Arial" panose="020B0604020202020204" pitchFamily="34" charset="0"/>
                <a:cs typeface="Arial" panose="020B0604020202020204" pitchFamily="34" charset="0"/>
              </a:rPr>
              <a:t>I like how the movie did…</a:t>
            </a:r>
          </a:p>
          <a:p>
            <a:pPr lvl="1"/>
            <a:r>
              <a:rPr lang="en-US" altLang="ko-KR" b="1" cap="none" dirty="0">
                <a:latin typeface="Arial" panose="020B0604020202020204" pitchFamily="34" charset="0"/>
                <a:cs typeface="Arial" panose="020B0604020202020204" pitchFamily="34" charset="0"/>
              </a:rPr>
              <a:t>Disagreeing:</a:t>
            </a:r>
          </a:p>
          <a:p>
            <a:pPr lvl="2"/>
            <a:r>
              <a:rPr lang="en-US" altLang="ko-KR" sz="1800" cap="none" dirty="0">
                <a:latin typeface="Arial" panose="020B0604020202020204" pitchFamily="34" charset="0"/>
                <a:cs typeface="Arial" panose="020B0604020202020204" pitchFamily="34" charset="0"/>
              </a:rPr>
              <a:t>Although you raise a good point, I would like to point out that…</a:t>
            </a:r>
          </a:p>
          <a:p>
            <a:pPr lvl="2"/>
            <a:r>
              <a:rPr lang="en-US" altLang="ko-KR" sz="1800" cap="none" dirty="0">
                <a:latin typeface="Arial" panose="020B0604020202020204" pitchFamily="34" charset="0"/>
                <a:cs typeface="Arial" panose="020B0604020202020204" pitchFamily="34" charset="0"/>
              </a:rPr>
              <a:t>On the contrary to your idea, I would like to say that…</a:t>
            </a:r>
          </a:p>
          <a:p>
            <a:pPr lvl="2"/>
            <a:r>
              <a:rPr lang="en-US" altLang="ko-KR" sz="1800" cap="none" dirty="0">
                <a:latin typeface="Arial" panose="020B0604020202020204" pitchFamily="34" charset="0"/>
                <a:cs typeface="Arial" panose="020B0604020202020204" pitchFamily="34" charset="0"/>
              </a:rPr>
              <a:t>I don’t like how the movie went and did…</a:t>
            </a:r>
          </a:p>
        </p:txBody>
      </p:sp>
      <p:sp>
        <p:nvSpPr>
          <p:cNvPr id="6" name="Slide Number Placeholder 5"/>
          <p:cNvSpPr>
            <a:spLocks noGrp="1"/>
          </p:cNvSpPr>
          <p:nvPr>
            <p:ph type="sldNum" sz="quarter" idx="4294967295"/>
          </p:nvPr>
        </p:nvSpPr>
        <p:spPr>
          <a:xfrm>
            <a:off x="11727656" y="6277243"/>
            <a:ext cx="464344" cy="400188"/>
          </a:xfrm>
          <a:prstGeom prst="roundRect">
            <a:avLst>
              <a:gd name="adj" fmla="val 9526"/>
            </a:avLst>
          </a:prstGeom>
        </p:spPr>
        <p:txBody>
          <a:bodyPr/>
          <a:lstStyle/>
          <a:p>
            <a:fld id="{19B51A1E-902D-48AF-9020-955120F399B6}" type="slidenum">
              <a:rPr lang="en-US" noProof="0" smtClean="0"/>
              <a:pPr/>
              <a:t>10</a:t>
            </a:fld>
            <a:endParaRPr lang="en-US" noProof="0" dirty="0"/>
          </a:p>
        </p:txBody>
      </p:sp>
      <p:sp>
        <p:nvSpPr>
          <p:cNvPr id="9" name="TextBox 8"/>
          <p:cNvSpPr txBox="1"/>
          <p:nvPr/>
        </p:nvSpPr>
        <p:spPr>
          <a:xfrm rot="558674">
            <a:off x="7280151" y="2842516"/>
            <a:ext cx="3077307" cy="1200329"/>
          </a:xfrm>
          <a:prstGeom prst="rect">
            <a:avLst/>
          </a:prstGeom>
          <a:solidFill>
            <a:schemeClr val="bg1">
              <a:lumMod val="75000"/>
            </a:schemeClr>
          </a:solidFill>
        </p:spPr>
        <p:txBody>
          <a:bodyPr wrap="square" rtlCol="0">
            <a:spAutoFit/>
          </a:bodyPr>
          <a:lstStyle/>
          <a:p>
            <a:r>
              <a:rPr lang="en-US" altLang="ko-KR" dirty="0">
                <a:latin typeface="Arial" panose="020B0604020202020204" pitchFamily="34" charset="0"/>
                <a:cs typeface="Arial" panose="020B0604020202020204" pitchFamily="34" charset="0"/>
              </a:rPr>
              <a:t>It’s important to always try to be nice. Try to avoid slang.</a:t>
            </a:r>
            <a:br>
              <a:rPr lang="en-US" altLang="ko-KR" dirty="0">
                <a:latin typeface="Arial" panose="020B0604020202020204" pitchFamily="34" charset="0"/>
                <a:cs typeface="Arial" panose="020B0604020202020204" pitchFamily="34" charset="0"/>
              </a:rPr>
            </a:br>
            <a:r>
              <a:rPr lang="en-US" altLang="ko-KR" dirty="0">
                <a:latin typeface="Arial" panose="020B0604020202020204" pitchFamily="34" charset="0"/>
                <a:cs typeface="Arial" panose="020B0604020202020204" pitchFamily="34" charset="0"/>
              </a:rPr>
              <a:t>(Tell me about it! – meaning you strongly agree)</a:t>
            </a:r>
            <a:endParaRPr lang="ko-KR"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890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fade">
                                      <p:cBhvr>
                                        <p:cTn id="25" dur="500"/>
                                        <p:tgtEl>
                                          <p:spTgt spid="8">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fade">
                                      <p:cBhvr>
                                        <p:cTn id="28" dur="500"/>
                                        <p:tgtEl>
                                          <p:spTgt spid="8">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Effect transition="in" filter="fade">
                                      <p:cBhvr>
                                        <p:cTn id="31" dur="500"/>
                                        <p:tgtEl>
                                          <p:spTgt spid="8">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1" y="685800"/>
            <a:ext cx="10394707" cy="3193487"/>
          </a:xfrm>
        </p:spPr>
        <p:txBody>
          <a:bodyPr>
            <a:noAutofit/>
          </a:bodyPr>
          <a:lstStyle/>
          <a:p>
            <a:r>
              <a:rPr lang="en-US" altLang="ko-KR" sz="9600" dirty="0"/>
              <a:t>Movie Review Language Game</a:t>
            </a:r>
            <a:endParaRPr lang="ko-KR" altLang="en-US" sz="9600" dirty="0"/>
          </a:p>
        </p:txBody>
      </p:sp>
      <p:sp>
        <p:nvSpPr>
          <p:cNvPr id="4" name="Text Placeholder 3"/>
          <p:cNvSpPr>
            <a:spLocks noGrp="1"/>
          </p:cNvSpPr>
          <p:nvPr>
            <p:ph type="body" idx="1"/>
          </p:nvPr>
        </p:nvSpPr>
        <p:spPr>
          <a:xfrm>
            <a:off x="1899138" y="3742267"/>
            <a:ext cx="9181370" cy="1639614"/>
          </a:xfrm>
        </p:spPr>
        <p:txBody>
          <a:bodyPr/>
          <a:lstStyle/>
          <a:p>
            <a:r>
              <a:rPr lang="en-US" altLang="ko-KR" dirty="0"/>
              <a:t>Can you win?</a:t>
            </a:r>
            <a:endParaRPr lang="ko-KR" altLang="en-US" dirty="0"/>
          </a:p>
        </p:txBody>
      </p:sp>
    </p:spTree>
    <p:extLst>
      <p:ext uri="{BB962C8B-B14F-4D97-AF65-F5344CB8AC3E}">
        <p14:creationId xmlns:p14="http://schemas.microsoft.com/office/powerpoint/2010/main" val="986571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41ADA27-F8D7-4034-AACF-0E2C0E2546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6" descr="Rolling Dough">
            <a:extLst>
              <a:ext uri="{FF2B5EF4-FFF2-40B4-BE49-F238E27FC236}">
                <a16:creationId xmlns:a16="http://schemas.microsoft.com/office/drawing/2014/main" id="{CD3172FA-7FBF-4586-8BAE-F8681B4CC272}"/>
              </a:ext>
            </a:extLst>
          </p:cNvPr>
          <p:cNvPicPr>
            <a:picLocks noChangeAspect="1"/>
          </p:cNvPicPr>
          <p:nvPr/>
        </p:nvPicPr>
        <p:blipFill rotWithShape="1">
          <a:blip r:embed="rId2" cstate="screen">
            <a:alphaModFix amt="4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44DFCA76-5DF3-4D71-A543-CF57216D5E4E}"/>
              </a:ext>
            </a:extLst>
          </p:cNvPr>
          <p:cNvSpPr>
            <a:spLocks noGrp="1"/>
          </p:cNvSpPr>
          <p:nvPr>
            <p:ph type="title"/>
          </p:nvPr>
        </p:nvSpPr>
        <p:spPr>
          <a:xfrm>
            <a:off x="1024128" y="-216092"/>
            <a:ext cx="9720072" cy="1499616"/>
          </a:xfrm>
        </p:spPr>
        <p:txBody>
          <a:bodyPr>
            <a:normAutofit/>
          </a:bodyPr>
          <a:lstStyle/>
          <a:p>
            <a:r>
              <a:rPr lang="en-US" b="1" dirty="0">
                <a:solidFill>
                  <a:srgbClr val="FFFFFF"/>
                </a:solidFill>
              </a:rPr>
              <a:t>Talk or Die!!!</a:t>
            </a:r>
          </a:p>
        </p:txBody>
      </p:sp>
      <p:cxnSp>
        <p:nvCxnSpPr>
          <p:cNvPr id="14" name="Straight Connector 13">
            <a:extLst>
              <a:ext uri="{FF2B5EF4-FFF2-40B4-BE49-F238E27FC236}">
                <a16:creationId xmlns:a16="http://schemas.microsoft.com/office/drawing/2014/main" id="{9CC82DC8-E7AF-4E0A-B62F-9B79E706D9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EFAA99"/>
            </a:solidFill>
          </a:ln>
        </p:spPr>
        <p:style>
          <a:lnRef idx="1">
            <a:schemeClr val="accent1"/>
          </a:lnRef>
          <a:fillRef idx="0">
            <a:schemeClr val="accent1"/>
          </a:fillRef>
          <a:effectRef idx="0">
            <a:schemeClr val="accent1"/>
          </a:effectRef>
          <a:fontRef idx="minor">
            <a:schemeClr val="tx1"/>
          </a:fontRef>
        </p:style>
      </p:cxnSp>
      <p:pic>
        <p:nvPicPr>
          <p:cNvPr id="9" name="Graphic 8" descr="Podium">
            <a:extLst>
              <a:ext uri="{FF2B5EF4-FFF2-40B4-BE49-F238E27FC236}">
                <a16:creationId xmlns:a16="http://schemas.microsoft.com/office/drawing/2014/main" id="{45AE8B68-96DD-4CAE-A627-B508D397C921}"/>
              </a:ext>
            </a:extLst>
          </p:cNvPr>
          <p:cNvPicPr>
            <a:picLocks noChangeAspect="1"/>
          </p:cNvPicPr>
          <p:nvPr/>
        </p:nvPicPr>
        <p:blipFill>
          <a:blip/>
          <a:stretch>
            <a:fillRect/>
          </a:stretch>
        </p:blipFill>
        <p:spPr>
          <a:xfrm>
            <a:off x="9829800" y="33166"/>
            <a:ext cx="914400" cy="914400"/>
          </a:xfrm>
          <a:prstGeom prst="rect">
            <a:avLst/>
          </a:prstGeom>
        </p:spPr>
      </p:pic>
      <p:sp>
        <p:nvSpPr>
          <p:cNvPr id="3" name="Content Placeholder 2"/>
          <p:cNvSpPr>
            <a:spLocks noGrp="1"/>
          </p:cNvSpPr>
          <p:nvPr>
            <p:ph idx="1"/>
          </p:nvPr>
        </p:nvSpPr>
        <p:spPr>
          <a:xfrm>
            <a:off x="1024128" y="947566"/>
            <a:ext cx="9720073" cy="5552089"/>
          </a:xfrm>
          <a:solidFill>
            <a:schemeClr val="bg2">
              <a:alpha val="70000"/>
            </a:schemeClr>
          </a:solidFill>
        </p:spPr>
        <p:txBody>
          <a:bodyPr>
            <a:normAutofit/>
          </a:bodyPr>
          <a:lstStyle/>
          <a:p>
            <a:pPr>
              <a:buNone/>
            </a:pPr>
            <a:r>
              <a:rPr lang="en-US" altLang="ko-KR" sz="3600" dirty="0">
                <a:effectLst>
                  <a:outerShdw blurRad="38100" dist="38100" dir="2700000" algn="tl">
                    <a:srgbClr val="000000">
                      <a:alpha val="43137"/>
                    </a:srgbClr>
                  </a:outerShdw>
                </a:effectLst>
                <a:latin typeface="Arial" pitchFamily="34" charset="0"/>
                <a:cs typeface="Arial" pitchFamily="34" charset="0"/>
              </a:rPr>
              <a:t>HOW TO PLAY </a:t>
            </a:r>
            <a:r>
              <a:rPr lang="en-US" altLang="ko-KR" sz="2400" i="1" dirty="0">
                <a:latin typeface="Arial" pitchFamily="34" charset="0"/>
                <a:cs typeface="Arial" pitchFamily="34" charset="0"/>
              </a:rPr>
              <a:t>(phone timer and game piece)</a:t>
            </a:r>
          </a:p>
          <a:p>
            <a:pPr>
              <a:buNone/>
            </a:pPr>
            <a:r>
              <a:rPr lang="en-US" altLang="ko-KR" sz="2400" dirty="0">
                <a:latin typeface="Arial" pitchFamily="34" charset="0"/>
                <a:cs typeface="Arial" pitchFamily="34" charset="0"/>
              </a:rPr>
              <a:t>You must talk about the topic for</a:t>
            </a:r>
            <a:r>
              <a:rPr lang="en-US" altLang="ko-KR" sz="2400" b="1" dirty="0">
                <a:latin typeface="Arial" pitchFamily="34" charset="0"/>
                <a:cs typeface="Arial" pitchFamily="34" charset="0"/>
              </a:rPr>
              <a:t> </a:t>
            </a:r>
            <a:r>
              <a:rPr lang="en-US" altLang="ko-KR" sz="2400" b="1" u="sng" dirty="0">
                <a:latin typeface="Arial" pitchFamily="34" charset="0"/>
                <a:cs typeface="Arial" pitchFamily="34" charset="0"/>
              </a:rPr>
              <a:t>the time you roll continuously</a:t>
            </a:r>
            <a:r>
              <a:rPr lang="en-US" altLang="ko-KR" sz="2400" dirty="0">
                <a:latin typeface="Arial" pitchFamily="34" charset="0"/>
                <a:cs typeface="Arial" pitchFamily="34" charset="0"/>
              </a:rPr>
              <a:t>. If you are successful, you live (you keep your position, the turn passes to next person). BUT: If you pause for more than </a:t>
            </a:r>
            <a:r>
              <a:rPr lang="en-US" altLang="ko-KR" sz="2400" b="1" u="sng" dirty="0">
                <a:latin typeface="Arial" pitchFamily="34" charset="0"/>
                <a:cs typeface="Arial" pitchFamily="34" charset="0"/>
              </a:rPr>
              <a:t>three</a:t>
            </a:r>
            <a:r>
              <a:rPr lang="en-US" altLang="ko-KR" sz="2400" dirty="0">
                <a:latin typeface="Arial" pitchFamily="34" charset="0"/>
                <a:cs typeface="Arial" pitchFamily="34" charset="0"/>
              </a:rPr>
              <a:t> seconds….</a:t>
            </a:r>
          </a:p>
          <a:p>
            <a:pPr algn="ctr">
              <a:buNone/>
            </a:pPr>
            <a:r>
              <a:rPr lang="en-US" altLang="ko-KR" sz="4300" b="1" dirty="0">
                <a:latin typeface="Arial" pitchFamily="34" charset="0"/>
                <a:cs typeface="Arial" pitchFamily="34" charset="0"/>
              </a:rPr>
              <a:t>YOU DIE!!! </a:t>
            </a:r>
          </a:p>
          <a:p>
            <a:pPr algn="ctr">
              <a:buNone/>
            </a:pPr>
            <a:r>
              <a:rPr lang="en-US" altLang="ko-KR" dirty="0">
                <a:latin typeface="Arial" pitchFamily="34" charset="0"/>
                <a:cs typeface="Arial" pitchFamily="34" charset="0"/>
              </a:rPr>
              <a:t>(move back to previous space, the turn passes)</a:t>
            </a:r>
          </a:p>
          <a:p>
            <a:pPr>
              <a:buNone/>
            </a:pPr>
            <a:endParaRPr lang="en-US" altLang="ko-KR" sz="1200" dirty="0">
              <a:latin typeface="Arial" pitchFamily="34" charset="0"/>
              <a:cs typeface="Arial" pitchFamily="34" charset="0"/>
            </a:endParaRPr>
          </a:p>
        </p:txBody>
      </p:sp>
      <p:sp>
        <p:nvSpPr>
          <p:cNvPr id="4" name="TextBox 3"/>
          <p:cNvSpPr txBox="1"/>
          <p:nvPr/>
        </p:nvSpPr>
        <p:spPr>
          <a:xfrm>
            <a:off x="1141132" y="4130424"/>
            <a:ext cx="1529861" cy="1200329"/>
          </a:xfrm>
          <a:prstGeom prst="rect">
            <a:avLst/>
          </a:prstGeom>
          <a:noFill/>
        </p:spPr>
        <p:txBody>
          <a:bodyPr wrap="square" rtlCol="0">
            <a:spAutoFit/>
          </a:bodyPr>
          <a:lstStyle/>
          <a:p>
            <a:r>
              <a:rPr lang="en-US" altLang="ko-KR" b="1" dirty="0">
                <a:solidFill>
                  <a:prstClr val="black"/>
                </a:solidFill>
              </a:rPr>
              <a:t>Step One:</a:t>
            </a:r>
            <a:br>
              <a:rPr lang="en-US" altLang="ko-KR" dirty="0">
                <a:solidFill>
                  <a:prstClr val="black"/>
                </a:solidFill>
              </a:rPr>
            </a:br>
            <a:r>
              <a:rPr lang="en-US" altLang="ko-KR" dirty="0">
                <a:solidFill>
                  <a:prstClr val="black"/>
                </a:solidFill>
              </a:rPr>
              <a:t>Roll the dice to see how far you will go.</a:t>
            </a:r>
          </a:p>
        </p:txBody>
      </p:sp>
      <p:sp>
        <p:nvSpPr>
          <p:cNvPr id="10" name="TextBox 9"/>
          <p:cNvSpPr txBox="1"/>
          <p:nvPr/>
        </p:nvSpPr>
        <p:spPr>
          <a:xfrm>
            <a:off x="2716073" y="4130424"/>
            <a:ext cx="3791642" cy="2585323"/>
          </a:xfrm>
          <a:prstGeom prst="rect">
            <a:avLst/>
          </a:prstGeom>
          <a:noFill/>
        </p:spPr>
        <p:txBody>
          <a:bodyPr wrap="square" rtlCol="0">
            <a:spAutoFit/>
          </a:bodyPr>
          <a:lstStyle/>
          <a:p>
            <a:r>
              <a:rPr lang="en-US" altLang="ko-KR" b="1" dirty="0">
                <a:solidFill>
                  <a:prstClr val="black"/>
                </a:solidFill>
              </a:rPr>
              <a:t>Step Two:</a:t>
            </a:r>
            <a:br>
              <a:rPr lang="en-US" altLang="ko-KR" dirty="0">
                <a:solidFill>
                  <a:prstClr val="black"/>
                </a:solidFill>
              </a:rPr>
            </a:br>
            <a:r>
              <a:rPr lang="en-US" altLang="ko-KR" dirty="0">
                <a:solidFill>
                  <a:prstClr val="black"/>
                </a:solidFill>
              </a:rPr>
              <a:t>Roll the dice again to choose time limit:</a:t>
            </a:r>
          </a:p>
          <a:p>
            <a:r>
              <a:rPr lang="en-US" altLang="ko-KR" dirty="0">
                <a:solidFill>
                  <a:prstClr val="black"/>
                </a:solidFill>
              </a:rPr>
              <a:t>1) 20 sec.</a:t>
            </a:r>
          </a:p>
          <a:p>
            <a:r>
              <a:rPr lang="en-US" altLang="ko-KR" dirty="0">
                <a:solidFill>
                  <a:prstClr val="black"/>
                </a:solidFill>
              </a:rPr>
              <a:t>2) 25 sec.</a:t>
            </a:r>
          </a:p>
          <a:p>
            <a:r>
              <a:rPr lang="en-US" altLang="ko-KR" dirty="0">
                <a:solidFill>
                  <a:prstClr val="black"/>
                </a:solidFill>
              </a:rPr>
              <a:t>3) 30 sec.</a:t>
            </a:r>
          </a:p>
          <a:p>
            <a:r>
              <a:rPr lang="en-US" altLang="ko-KR" dirty="0">
                <a:solidFill>
                  <a:prstClr val="black"/>
                </a:solidFill>
              </a:rPr>
              <a:t>4) 35 sec.</a:t>
            </a:r>
          </a:p>
          <a:p>
            <a:r>
              <a:rPr lang="en-US" altLang="ko-KR" dirty="0">
                <a:solidFill>
                  <a:prstClr val="black"/>
                </a:solidFill>
              </a:rPr>
              <a:t>5) 40 sec.</a:t>
            </a:r>
          </a:p>
          <a:p>
            <a:r>
              <a:rPr lang="en-US" altLang="ko-KR" dirty="0">
                <a:solidFill>
                  <a:prstClr val="black"/>
                </a:solidFill>
              </a:rPr>
              <a:t>6) 45 sec.</a:t>
            </a:r>
          </a:p>
          <a:p>
            <a:endParaRPr lang="ko-KR" altLang="en-US" dirty="0">
              <a:solidFill>
                <a:prstClr val="black"/>
              </a:solidFill>
            </a:endParaRPr>
          </a:p>
        </p:txBody>
      </p:sp>
      <p:sp>
        <p:nvSpPr>
          <p:cNvPr id="11" name="TextBox 10"/>
          <p:cNvSpPr txBox="1"/>
          <p:nvPr/>
        </p:nvSpPr>
        <p:spPr>
          <a:xfrm>
            <a:off x="6509239" y="4130424"/>
            <a:ext cx="2432538" cy="1754326"/>
          </a:xfrm>
          <a:prstGeom prst="rect">
            <a:avLst/>
          </a:prstGeom>
          <a:noFill/>
        </p:spPr>
        <p:txBody>
          <a:bodyPr wrap="square" rtlCol="0">
            <a:spAutoFit/>
          </a:bodyPr>
          <a:lstStyle/>
          <a:p>
            <a:r>
              <a:rPr lang="en-US" altLang="ko-KR" b="1" dirty="0">
                <a:solidFill>
                  <a:prstClr val="black"/>
                </a:solidFill>
              </a:rPr>
              <a:t>Step Three:</a:t>
            </a:r>
          </a:p>
          <a:p>
            <a:r>
              <a:rPr lang="en-US" altLang="ko-KR" dirty="0">
                <a:solidFill>
                  <a:prstClr val="black"/>
                </a:solidFill>
              </a:rPr>
              <a:t>If you role 1-3, you have </a:t>
            </a:r>
            <a:r>
              <a:rPr lang="en-US" altLang="ko-KR" b="1" dirty="0">
                <a:solidFill>
                  <a:prstClr val="black"/>
                </a:solidFill>
              </a:rPr>
              <a:t>5 seconds </a:t>
            </a:r>
            <a:r>
              <a:rPr lang="en-US" altLang="ko-KR" dirty="0">
                <a:solidFill>
                  <a:prstClr val="black"/>
                </a:solidFill>
              </a:rPr>
              <a:t>to think.</a:t>
            </a:r>
            <a:br>
              <a:rPr lang="en-US" altLang="ko-KR" dirty="0">
                <a:solidFill>
                  <a:prstClr val="black"/>
                </a:solidFill>
              </a:rPr>
            </a:br>
            <a:br>
              <a:rPr lang="en-US" altLang="ko-KR" dirty="0">
                <a:solidFill>
                  <a:prstClr val="black"/>
                </a:solidFill>
              </a:rPr>
            </a:br>
            <a:r>
              <a:rPr lang="en-US" altLang="ko-KR" dirty="0">
                <a:solidFill>
                  <a:prstClr val="black"/>
                </a:solidFill>
              </a:rPr>
              <a:t>If you role 4-6, you have </a:t>
            </a:r>
            <a:r>
              <a:rPr lang="en-US" altLang="ko-KR" b="1" dirty="0">
                <a:solidFill>
                  <a:prstClr val="black"/>
                </a:solidFill>
              </a:rPr>
              <a:t>10 seconds</a:t>
            </a:r>
            <a:r>
              <a:rPr lang="en-US" altLang="ko-KR" dirty="0">
                <a:solidFill>
                  <a:prstClr val="black"/>
                </a:solidFill>
              </a:rPr>
              <a:t> to think.</a:t>
            </a:r>
            <a:endParaRPr lang="ko-KR" altLang="en-US" dirty="0">
              <a:solidFill>
                <a:prstClr val="black"/>
              </a:solidFill>
            </a:endParaRPr>
          </a:p>
        </p:txBody>
      </p:sp>
      <p:sp>
        <p:nvSpPr>
          <p:cNvPr id="13" name="TextBox 12"/>
          <p:cNvSpPr txBox="1"/>
          <p:nvPr/>
        </p:nvSpPr>
        <p:spPr>
          <a:xfrm>
            <a:off x="9096466" y="4130424"/>
            <a:ext cx="1787769" cy="923330"/>
          </a:xfrm>
          <a:prstGeom prst="rect">
            <a:avLst/>
          </a:prstGeom>
          <a:noFill/>
        </p:spPr>
        <p:txBody>
          <a:bodyPr wrap="square" rtlCol="0">
            <a:spAutoFit/>
          </a:bodyPr>
          <a:lstStyle/>
          <a:p>
            <a:r>
              <a:rPr lang="en-US" altLang="ko-KR" b="1" dirty="0">
                <a:solidFill>
                  <a:prstClr val="black"/>
                </a:solidFill>
              </a:rPr>
              <a:t>Step Four:</a:t>
            </a:r>
          </a:p>
          <a:p>
            <a:r>
              <a:rPr lang="en-US" altLang="ko-KR" dirty="0">
                <a:solidFill>
                  <a:prstClr val="black"/>
                </a:solidFill>
              </a:rPr>
              <a:t>Have fun!</a:t>
            </a:r>
          </a:p>
          <a:p>
            <a:endParaRPr lang="ko-KR" altLang="en-US" dirty="0">
              <a:solidFill>
                <a:prstClr val="black"/>
              </a:solidFill>
            </a:endParaRPr>
          </a:p>
        </p:txBody>
      </p:sp>
    </p:spTree>
    <p:extLst>
      <p:ext uri="{BB962C8B-B14F-4D97-AF65-F5344CB8AC3E}">
        <p14:creationId xmlns:p14="http://schemas.microsoft.com/office/powerpoint/2010/main" val="336979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Asking good questions</a:t>
            </a:r>
            <a:endParaRPr lang="ko-KR" altLang="en-US" dirty="0"/>
          </a:p>
        </p:txBody>
      </p:sp>
      <p:sp>
        <p:nvSpPr>
          <p:cNvPr id="3" name="Content Placeholder 2"/>
          <p:cNvSpPr>
            <a:spLocks noGrp="1"/>
          </p:cNvSpPr>
          <p:nvPr>
            <p:ph sz="quarter" idx="13"/>
          </p:nvPr>
        </p:nvSpPr>
        <p:spPr/>
        <p:txBody>
          <a:bodyPr/>
          <a:lstStyle/>
          <a:p>
            <a:r>
              <a:rPr lang="en-US" altLang="ko-KR" cap="none" dirty="0">
                <a:latin typeface="Arial" panose="020B0604020202020204" pitchFamily="34" charset="0"/>
                <a:cs typeface="Arial" panose="020B0604020202020204" pitchFamily="34" charset="0"/>
              </a:rPr>
              <a:t>When talking about a review with someone, it is good to ask some thoughtful questions:</a:t>
            </a:r>
          </a:p>
          <a:p>
            <a:pPr lvl="1"/>
            <a:r>
              <a:rPr lang="en-US" altLang="ko-KR" i="1" cap="none" dirty="0">
                <a:latin typeface="Arial" panose="020B0604020202020204" pitchFamily="34" charset="0"/>
                <a:cs typeface="Arial" panose="020B0604020202020204" pitchFamily="34" charset="0"/>
              </a:rPr>
              <a:t>Do you think the two alien’s personalities fit well for the comedy? Why or why not?</a:t>
            </a:r>
          </a:p>
          <a:p>
            <a:pPr lvl="1"/>
            <a:r>
              <a:rPr lang="en-US" altLang="ko-KR" i="1" cap="none" dirty="0">
                <a:latin typeface="Arial" panose="020B0604020202020204" pitchFamily="34" charset="0"/>
                <a:cs typeface="Arial" panose="020B0604020202020204" pitchFamily="34" charset="0"/>
              </a:rPr>
              <a:t>Did the music fit well with the storyline and humor? Why or why not?</a:t>
            </a:r>
          </a:p>
          <a:p>
            <a:pPr lvl="1"/>
            <a:r>
              <a:rPr lang="en-US" altLang="ko-KR" i="1" cap="none" dirty="0">
                <a:latin typeface="Arial" panose="020B0604020202020204" pitchFamily="34" charset="0"/>
                <a:cs typeface="Arial" panose="020B0604020202020204" pitchFamily="34" charset="0"/>
              </a:rPr>
              <a:t>What ranking would you give this short film? Why?</a:t>
            </a:r>
          </a:p>
          <a:p>
            <a:pPr lvl="1"/>
            <a:r>
              <a:rPr lang="en-US" altLang="ko-KR" i="1" cap="none" dirty="0">
                <a:latin typeface="Arial" panose="020B0604020202020204" pitchFamily="34" charset="0"/>
                <a:cs typeface="Arial" panose="020B0604020202020204" pitchFamily="34" charset="0"/>
              </a:rPr>
              <a:t>Did the overall mood of the film match your expectations? Why or why not?</a:t>
            </a:r>
          </a:p>
          <a:p>
            <a:r>
              <a:rPr lang="en-US" altLang="ko-KR" cap="none" dirty="0">
                <a:latin typeface="Arial" panose="020B0604020202020204" pitchFamily="34" charset="0"/>
                <a:cs typeface="Arial" panose="020B0604020202020204" pitchFamily="34" charset="0"/>
              </a:rPr>
              <a:t>Ask questions that allow for the other person to fully explain their ideas (“why or why not”)</a:t>
            </a:r>
          </a:p>
          <a:p>
            <a:r>
              <a:rPr lang="en-US" altLang="ko-KR" cap="none" dirty="0">
                <a:latin typeface="Arial" panose="020B0604020202020204" pitchFamily="34" charset="0"/>
                <a:cs typeface="Arial" panose="020B0604020202020204" pitchFamily="34" charset="0"/>
              </a:rPr>
              <a:t>Think about important parts of the movie, not random parts of the movie</a:t>
            </a:r>
          </a:p>
          <a:p>
            <a:endParaRPr lang="ko-KR" altLang="en-US" i="1"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935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Tips for asking questions</a:t>
            </a:r>
            <a:endParaRPr lang="ko-KR" altLang="en-US" dirty="0"/>
          </a:p>
        </p:txBody>
      </p:sp>
      <p:sp>
        <p:nvSpPr>
          <p:cNvPr id="3" name="Content Placeholder 2"/>
          <p:cNvSpPr>
            <a:spLocks noGrp="1"/>
          </p:cNvSpPr>
          <p:nvPr>
            <p:ph sz="quarter" idx="13"/>
          </p:nvPr>
        </p:nvSpPr>
        <p:spPr/>
        <p:txBody>
          <a:bodyPr>
            <a:normAutofit/>
          </a:bodyPr>
          <a:lstStyle/>
          <a:p>
            <a:r>
              <a:rPr lang="en-US" altLang="ko-KR" cap="none" dirty="0">
                <a:latin typeface="Arial" panose="020B0604020202020204" pitchFamily="34" charset="0"/>
                <a:cs typeface="Arial" panose="020B0604020202020204" pitchFamily="34" charset="0"/>
              </a:rPr>
              <a:t>Ask HOW and WHY questions</a:t>
            </a:r>
          </a:p>
          <a:p>
            <a:pPr lvl="1"/>
            <a:r>
              <a:rPr lang="en-US" altLang="ko-KR" cap="none" dirty="0">
                <a:latin typeface="Arial" panose="020B0604020202020204" pitchFamily="34" charset="0"/>
                <a:cs typeface="Arial" panose="020B0604020202020204" pitchFamily="34" charset="0"/>
              </a:rPr>
              <a:t>These allow for more explanation</a:t>
            </a:r>
          </a:p>
          <a:p>
            <a:pPr lvl="1"/>
            <a:r>
              <a:rPr lang="en-US" altLang="ko-KR" cap="none" dirty="0">
                <a:latin typeface="Arial" panose="020B0604020202020204" pitchFamily="34" charset="0"/>
                <a:cs typeface="Arial" panose="020B0604020202020204" pitchFamily="34" charset="0"/>
              </a:rPr>
              <a:t>Who, what, when, and where questions just have to do with the facts</a:t>
            </a:r>
          </a:p>
          <a:p>
            <a:r>
              <a:rPr lang="en-US" altLang="ko-KR" cap="none" dirty="0">
                <a:latin typeface="Arial" panose="020B0604020202020204" pitchFamily="34" charset="0"/>
                <a:cs typeface="Arial" panose="020B0604020202020204" pitchFamily="34" charset="0"/>
              </a:rPr>
              <a:t>It is ok to ask a “Did” or “Do you think” 	question followed by “why”</a:t>
            </a:r>
          </a:p>
          <a:p>
            <a:r>
              <a:rPr lang="en-US" altLang="ko-KR" cap="none" dirty="0">
                <a:latin typeface="Arial" panose="020B0604020202020204" pitchFamily="34" charset="0"/>
                <a:cs typeface="Arial" panose="020B0604020202020204" pitchFamily="34" charset="0"/>
              </a:rPr>
              <a:t>Use phrases like “Do you think that…” or “How did you feel when…”</a:t>
            </a:r>
          </a:p>
          <a:p>
            <a:r>
              <a:rPr lang="en-US" altLang="ko-KR" cap="none" dirty="0">
                <a:latin typeface="Arial" panose="020B0604020202020204" pitchFamily="34" charset="0"/>
                <a:cs typeface="Arial" panose="020B0604020202020204" pitchFamily="34" charset="0"/>
              </a:rPr>
              <a:t>Consider how the movie actually was versus how the movie was intended to be by the directors and makers of the movie</a:t>
            </a:r>
          </a:p>
        </p:txBody>
      </p:sp>
    </p:spTree>
    <p:extLst>
      <p:ext uri="{BB962C8B-B14F-4D97-AF65-F5344CB8AC3E}">
        <p14:creationId xmlns:p14="http://schemas.microsoft.com/office/powerpoint/2010/main" val="388041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ko-KR" sz="13800" dirty="0">
                <a:effectLst>
                  <a:outerShdw blurRad="38100" dist="38100" dir="2700000" algn="tl">
                    <a:srgbClr val="000000">
                      <a:alpha val="43137"/>
                    </a:srgbClr>
                  </a:outerShdw>
                </a:effectLst>
              </a:rPr>
              <a:t>Lifted</a:t>
            </a:r>
            <a:endParaRPr lang="ko-KR" altLang="en-US" sz="4800" dirty="0"/>
          </a:p>
        </p:txBody>
      </p:sp>
      <p:sp>
        <p:nvSpPr>
          <p:cNvPr id="5" name="Text Placeholder 4"/>
          <p:cNvSpPr>
            <a:spLocks noGrp="1"/>
          </p:cNvSpPr>
          <p:nvPr>
            <p:ph type="body" idx="1"/>
          </p:nvPr>
        </p:nvSpPr>
        <p:spPr/>
        <p:txBody>
          <a:bodyPr/>
          <a:lstStyle/>
          <a:p>
            <a:r>
              <a:rPr lang="en-US" altLang="ko-KR" dirty="0"/>
              <a:t>By </a:t>
            </a:r>
            <a:r>
              <a:rPr lang="en-US" altLang="ko-KR" dirty="0" err="1"/>
              <a:t>pixar</a:t>
            </a:r>
            <a:endParaRPr lang="ko-KR" altLang="en-US" dirty="0"/>
          </a:p>
        </p:txBody>
      </p:sp>
      <p:pic>
        <p:nvPicPr>
          <p:cNvPr id="1026" name="Picture 2" descr="Image result for lifted pixar movie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7584" y="0"/>
            <a:ext cx="4554416" cy="6854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772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altLang="ko-KR" sz="8800" dirty="0"/>
              <a:t>Historical Dramas and Societal Issues</a:t>
            </a:r>
            <a:endParaRPr lang="ko-KR" altLang="en-US" sz="8800" dirty="0"/>
          </a:p>
        </p:txBody>
      </p:sp>
      <p:sp>
        <p:nvSpPr>
          <p:cNvPr id="5" name="Text Placeholder 4"/>
          <p:cNvSpPr>
            <a:spLocks noGrp="1"/>
          </p:cNvSpPr>
          <p:nvPr>
            <p:ph type="body" idx="1"/>
          </p:nvPr>
        </p:nvSpPr>
        <p:spPr/>
        <p:txBody>
          <a:bodyPr/>
          <a:lstStyle/>
          <a:p>
            <a:r>
              <a:rPr lang="en-US" altLang="ko-KR" dirty="0"/>
              <a:t>What do they have to do with each other…</a:t>
            </a:r>
            <a:endParaRPr lang="ko-KR" altLang="en-US" dirty="0"/>
          </a:p>
        </p:txBody>
      </p:sp>
    </p:spTree>
    <p:extLst>
      <p:ext uri="{BB962C8B-B14F-4D97-AF65-F5344CB8AC3E}">
        <p14:creationId xmlns:p14="http://schemas.microsoft.com/office/powerpoint/2010/main" val="446591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Societal Issues in Movies</a:t>
            </a:r>
            <a:endParaRPr lang="ko-KR" altLang="en-US" dirty="0"/>
          </a:p>
        </p:txBody>
      </p:sp>
      <p:sp>
        <p:nvSpPr>
          <p:cNvPr id="3" name="Content Placeholder 2"/>
          <p:cNvSpPr>
            <a:spLocks noGrp="1"/>
          </p:cNvSpPr>
          <p:nvPr>
            <p:ph sz="quarter" idx="13"/>
          </p:nvPr>
        </p:nvSpPr>
        <p:spPr>
          <a:xfrm>
            <a:off x="685800" y="1837766"/>
            <a:ext cx="10394707" cy="3731762"/>
          </a:xfrm>
        </p:spPr>
        <p:txBody>
          <a:bodyPr>
            <a:normAutofit/>
          </a:bodyPr>
          <a:lstStyle/>
          <a:p>
            <a:r>
              <a:rPr lang="en-US" altLang="ko-KR" cap="none" dirty="0">
                <a:latin typeface="Arial" panose="020B0604020202020204" pitchFamily="34" charset="0"/>
                <a:cs typeface="Arial" panose="020B0604020202020204" pitchFamily="34" charset="0"/>
              </a:rPr>
              <a:t>In the past, we talked about how every movie has a message or morality.</a:t>
            </a:r>
          </a:p>
          <a:p>
            <a:r>
              <a:rPr lang="en-US" altLang="ko-KR" cap="none" dirty="0">
                <a:latin typeface="Arial" panose="020B0604020202020204" pitchFamily="34" charset="0"/>
                <a:cs typeface="Arial" panose="020B0604020202020204" pitchFamily="34" charset="0"/>
              </a:rPr>
              <a:t>Many times, especially recently, movies have a message about society and the problems that are there and how they can be solved. What are some examples:</a:t>
            </a:r>
          </a:p>
          <a:p>
            <a:pPr lvl="1"/>
            <a:r>
              <a:rPr lang="en-US" altLang="ko-KR" cap="none" dirty="0">
                <a:latin typeface="Arial" panose="020B0604020202020204" pitchFamily="34" charset="0"/>
                <a:cs typeface="Arial" panose="020B0604020202020204" pitchFamily="34" charset="0"/>
              </a:rPr>
              <a:t>Income Inequality/Class Differences</a:t>
            </a:r>
          </a:p>
          <a:p>
            <a:pPr lvl="1"/>
            <a:r>
              <a:rPr lang="en-US" altLang="ko-KR" cap="none" dirty="0">
                <a:latin typeface="Arial" panose="020B0604020202020204" pitchFamily="34" charset="0"/>
                <a:cs typeface="Arial" panose="020B0604020202020204" pitchFamily="34" charset="0"/>
              </a:rPr>
              <a:t>Disabilities</a:t>
            </a:r>
          </a:p>
          <a:p>
            <a:pPr lvl="1"/>
            <a:r>
              <a:rPr lang="en-US" altLang="ko-KR" cap="none" dirty="0">
                <a:latin typeface="Arial" panose="020B0604020202020204" pitchFamily="34" charset="0"/>
                <a:cs typeface="Arial" panose="020B0604020202020204" pitchFamily="34" charset="0"/>
              </a:rPr>
              <a:t>LGBT</a:t>
            </a:r>
          </a:p>
          <a:p>
            <a:pPr lvl="1"/>
            <a:r>
              <a:rPr lang="en-US" altLang="ko-KR" cap="none" dirty="0">
                <a:latin typeface="Arial" panose="020B0604020202020204" pitchFamily="34" charset="0"/>
                <a:cs typeface="Arial" panose="020B0604020202020204" pitchFamily="34" charset="0"/>
              </a:rPr>
              <a:t>Government and Corruption</a:t>
            </a:r>
          </a:p>
          <a:p>
            <a:pPr lvl="1"/>
            <a:r>
              <a:rPr lang="en-US" altLang="ko-KR" cap="none" dirty="0">
                <a:latin typeface="Arial" panose="020B0604020202020204" pitchFamily="34" charset="0"/>
                <a:cs typeface="Arial" panose="020B0604020202020204" pitchFamily="34" charset="0"/>
              </a:rPr>
              <a:t>Selfishness and Greed</a:t>
            </a:r>
          </a:p>
          <a:p>
            <a:pPr lvl="1"/>
            <a:r>
              <a:rPr lang="en-US" altLang="ko-KR" cap="none" dirty="0">
                <a:latin typeface="Arial" panose="020B0604020202020204" pitchFamily="34" charset="0"/>
                <a:cs typeface="Arial" panose="020B0604020202020204" pitchFamily="34" charset="0"/>
              </a:rPr>
              <a:t>Women’s Issues</a:t>
            </a:r>
          </a:p>
        </p:txBody>
      </p:sp>
    </p:spTree>
    <p:extLst>
      <p:ext uri="{BB962C8B-B14F-4D97-AF65-F5344CB8AC3E}">
        <p14:creationId xmlns:p14="http://schemas.microsoft.com/office/powerpoint/2010/main" val="117799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Societal Issues in Movies</a:t>
            </a:r>
            <a:endParaRPr lang="ko-KR" altLang="en-US" dirty="0"/>
          </a:p>
        </p:txBody>
      </p:sp>
      <p:sp>
        <p:nvSpPr>
          <p:cNvPr id="3" name="Content Placeholder 2"/>
          <p:cNvSpPr>
            <a:spLocks noGrp="1"/>
          </p:cNvSpPr>
          <p:nvPr>
            <p:ph sz="quarter" idx="13"/>
          </p:nvPr>
        </p:nvSpPr>
        <p:spPr>
          <a:xfrm>
            <a:off x="685800" y="1837766"/>
            <a:ext cx="10394707" cy="3731762"/>
          </a:xfrm>
        </p:spPr>
        <p:txBody>
          <a:bodyPr>
            <a:normAutofit/>
          </a:bodyPr>
          <a:lstStyle/>
          <a:p>
            <a:r>
              <a:rPr lang="en-US" altLang="ko-KR" cap="none" dirty="0">
                <a:latin typeface="Arial" panose="020B0604020202020204" pitchFamily="34" charset="0"/>
                <a:cs typeface="Arial" panose="020B0604020202020204" pitchFamily="34" charset="0"/>
              </a:rPr>
              <a:t>How do we know the message and societal issue that is being dealt with in a movie?</a:t>
            </a:r>
          </a:p>
          <a:p>
            <a:pPr lvl="1"/>
            <a:r>
              <a:rPr lang="en-US" altLang="ko-KR" cap="none" dirty="0">
                <a:latin typeface="Arial" panose="020B0604020202020204" pitchFamily="34" charset="0"/>
                <a:cs typeface="Arial" panose="020B0604020202020204" pitchFamily="34" charset="0"/>
              </a:rPr>
              <a:t>It may be obvious</a:t>
            </a:r>
          </a:p>
          <a:p>
            <a:pPr lvl="1"/>
            <a:r>
              <a:rPr lang="en-US" altLang="ko-KR" cap="none" dirty="0">
                <a:latin typeface="Arial" panose="020B0604020202020204" pitchFamily="34" charset="0"/>
                <a:cs typeface="Arial" panose="020B0604020202020204" pitchFamily="34" charset="0"/>
              </a:rPr>
              <a:t>Look at the conflict</a:t>
            </a:r>
          </a:p>
          <a:p>
            <a:pPr lvl="1"/>
            <a:r>
              <a:rPr lang="en-US" altLang="ko-KR" cap="none" dirty="0">
                <a:latin typeface="Arial" panose="020B0604020202020204" pitchFamily="34" charset="0"/>
                <a:cs typeface="Arial" panose="020B0604020202020204" pitchFamily="34" charset="0"/>
              </a:rPr>
              <a:t>Look at the character who struggles and the other characters</a:t>
            </a:r>
          </a:p>
          <a:p>
            <a:r>
              <a:rPr lang="en-US" altLang="ko-KR" cap="none" dirty="0">
                <a:latin typeface="Arial" panose="020B0604020202020204" pitchFamily="34" charset="0"/>
                <a:cs typeface="Arial" panose="020B0604020202020204" pitchFamily="34" charset="0"/>
              </a:rPr>
              <a:t>Historical dramas deal with societal issues specifically. What were the societal issues in:</a:t>
            </a:r>
          </a:p>
          <a:p>
            <a:pPr lvl="1"/>
            <a:r>
              <a:rPr lang="en-US" altLang="ko-KR" cap="none" dirty="0">
                <a:latin typeface="Arial" panose="020B0604020202020204" pitchFamily="34" charset="0"/>
                <a:cs typeface="Arial" panose="020B0604020202020204" pitchFamily="34" charset="0"/>
              </a:rPr>
              <a:t>Titanic?</a:t>
            </a:r>
          </a:p>
          <a:p>
            <a:pPr lvl="1"/>
            <a:r>
              <a:rPr lang="en-US" altLang="ko-KR" cap="none" dirty="0">
                <a:latin typeface="Arial" panose="020B0604020202020204" pitchFamily="34" charset="0"/>
                <a:cs typeface="Arial" panose="020B0604020202020204" pitchFamily="34" charset="0"/>
              </a:rPr>
              <a:t>Schindler’s List?</a:t>
            </a:r>
          </a:p>
          <a:p>
            <a:pPr lvl="1"/>
            <a:r>
              <a:rPr lang="en-US" altLang="ko-KR" cap="none" dirty="0">
                <a:latin typeface="Arial" panose="020B0604020202020204" pitchFamily="34" charset="0"/>
                <a:cs typeface="Arial" panose="020B0604020202020204" pitchFamily="34" charset="0"/>
              </a:rPr>
              <a:t>12 Years a Slave?</a:t>
            </a:r>
          </a:p>
          <a:p>
            <a:pPr lvl="1"/>
            <a:r>
              <a:rPr lang="en-US" altLang="ko-KR" cap="none" dirty="0">
                <a:latin typeface="Arial" panose="020B0604020202020204" pitchFamily="34" charset="0"/>
                <a:cs typeface="Arial" panose="020B0604020202020204" pitchFamily="34" charset="0"/>
              </a:rPr>
              <a:t>Les </a:t>
            </a:r>
            <a:r>
              <a:rPr lang="en-US" altLang="ko-KR" cap="none" dirty="0" err="1">
                <a:latin typeface="Arial" panose="020B0604020202020204" pitchFamily="34" charset="0"/>
                <a:cs typeface="Arial" panose="020B0604020202020204" pitchFamily="34" charset="0"/>
              </a:rPr>
              <a:t>Misérables</a:t>
            </a:r>
            <a:r>
              <a:rPr lang="en-US" altLang="ko-KR" cap="none" dirty="0">
                <a:latin typeface="Arial" panose="020B0604020202020204" pitchFamily="34" charset="0"/>
                <a:cs typeface="Arial" panose="020B0604020202020204" pitchFamily="34" charset="0"/>
              </a:rPr>
              <a:t>?</a:t>
            </a:r>
          </a:p>
        </p:txBody>
      </p:sp>
      <p:sp>
        <p:nvSpPr>
          <p:cNvPr id="4" name="TextBox 3"/>
          <p:cNvSpPr txBox="1"/>
          <p:nvPr/>
        </p:nvSpPr>
        <p:spPr>
          <a:xfrm>
            <a:off x="5104014" y="4638501"/>
            <a:ext cx="5037513" cy="400110"/>
          </a:xfrm>
          <a:prstGeom prst="rect">
            <a:avLst/>
          </a:prstGeom>
          <a:solidFill>
            <a:schemeClr val="accent1">
              <a:alpha val="50000"/>
            </a:schemeClr>
          </a:solidFill>
        </p:spPr>
        <p:txBody>
          <a:bodyPr wrap="square" rtlCol="0">
            <a:spAutoFit/>
          </a:bodyPr>
          <a:lstStyle/>
          <a:p>
            <a:r>
              <a:rPr lang="en-US" altLang="ko-KR" sz="2000" dirty="0">
                <a:latin typeface="Arial" panose="020B0604020202020204" pitchFamily="34" charset="0"/>
                <a:cs typeface="Arial" panose="020B0604020202020204" pitchFamily="34" charset="0"/>
              </a:rPr>
              <a:t>How did these movies show these issues?</a:t>
            </a:r>
            <a:endParaRPr lang="ko-KR"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027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1" y="685801"/>
            <a:ext cx="10394707" cy="1192875"/>
          </a:xfrm>
        </p:spPr>
        <p:txBody>
          <a:bodyPr>
            <a:noAutofit/>
          </a:bodyPr>
          <a:lstStyle/>
          <a:p>
            <a:pPr algn="ctr"/>
            <a:r>
              <a:rPr lang="en-US" altLang="ko-KR" sz="9600" dirty="0"/>
              <a:t>Choose a movie</a:t>
            </a:r>
            <a:endParaRPr lang="ko-KR" altLang="en-US" sz="9600" dirty="0"/>
          </a:p>
        </p:txBody>
      </p:sp>
      <p:pic>
        <p:nvPicPr>
          <p:cNvPr id="1026" name="Picture 2" descr="Image result for imitation game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1845"/>
            <a:ext cx="3070137" cy="45761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ridge of spies 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2729" y="2277711"/>
            <a:ext cx="3091695" cy="45802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atch me if you can po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0137" y="2276775"/>
            <a:ext cx="3054150" cy="45812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he kings speech po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2418" y="2281845"/>
            <a:ext cx="3099582" cy="4576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63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ppt_x"/>
                                          </p:val>
                                        </p:tav>
                                        <p:tav tm="100000">
                                          <p:val>
                                            <p:strVal val="#ppt_x"/>
                                          </p:val>
                                        </p:tav>
                                      </p:tavLst>
                                    </p:anim>
                                    <p:anim calcmode="lin" valueType="num">
                                      <p:cBhvr additive="base">
                                        <p:cTn id="1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anim calcmode="lin" valueType="num">
                                      <p:cBhvr additive="base">
                                        <p:cTn id="25" dur="500" fill="hold"/>
                                        <p:tgtEl>
                                          <p:spTgt spid="1032"/>
                                        </p:tgtEl>
                                        <p:attrNameLst>
                                          <p:attrName>ppt_x</p:attrName>
                                        </p:attrNameLst>
                                      </p:cBhvr>
                                      <p:tavLst>
                                        <p:tav tm="0">
                                          <p:val>
                                            <p:strVal val="#ppt_x"/>
                                          </p:val>
                                        </p:tav>
                                        <p:tav tm="100000">
                                          <p:val>
                                            <p:strVal val="#ppt_x"/>
                                          </p:val>
                                        </p:tav>
                                      </p:tavLst>
                                    </p:anim>
                                    <p:anim calcmode="lin" valueType="num">
                                      <p:cBhvr additive="base">
                                        <p:cTn id="26"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What is a movie critique?</a:t>
            </a:r>
            <a:endParaRPr lang="ko-KR" altLang="en-US" dirty="0"/>
          </a:p>
        </p:txBody>
      </p:sp>
      <p:sp>
        <p:nvSpPr>
          <p:cNvPr id="3" name="Content Placeholder 2"/>
          <p:cNvSpPr>
            <a:spLocks noGrp="1"/>
          </p:cNvSpPr>
          <p:nvPr>
            <p:ph sz="quarter" idx="13"/>
          </p:nvPr>
        </p:nvSpPr>
        <p:spPr/>
        <p:txBody>
          <a:bodyPr>
            <a:normAutofit/>
          </a:bodyPr>
          <a:lstStyle/>
          <a:p>
            <a:r>
              <a:rPr lang="en-US" altLang="ko-KR" sz="1800" cap="none" dirty="0">
                <a:latin typeface="Arial" panose="020B0604020202020204" pitchFamily="34" charset="0"/>
                <a:cs typeface="Arial" panose="020B0604020202020204" pitchFamily="34" charset="0"/>
              </a:rPr>
              <a:t>Movie critiques tell what worked well and what didn’t work well in a movie</a:t>
            </a:r>
          </a:p>
          <a:p>
            <a:endParaRPr lang="en-US" altLang="ko-KR" sz="1800" cap="none" dirty="0">
              <a:latin typeface="Arial" panose="020B0604020202020204" pitchFamily="34" charset="0"/>
              <a:cs typeface="Arial" panose="020B0604020202020204" pitchFamily="34" charset="0"/>
            </a:endParaRPr>
          </a:p>
          <a:p>
            <a:r>
              <a:rPr lang="en-US" altLang="ko-KR" sz="1800" cap="none" dirty="0">
                <a:latin typeface="Arial" panose="020B0604020202020204" pitchFamily="34" charset="0"/>
                <a:cs typeface="Arial" panose="020B0604020202020204" pitchFamily="34" charset="0"/>
              </a:rPr>
              <a:t>What is important for a movie review? What should a critique have?</a:t>
            </a:r>
          </a:p>
          <a:p>
            <a:endParaRPr lang="en-US" altLang="ko-KR" sz="1800" cap="none" dirty="0">
              <a:latin typeface="Arial" panose="020B0604020202020204" pitchFamily="34" charset="0"/>
              <a:cs typeface="Arial" panose="020B0604020202020204" pitchFamily="34" charset="0"/>
            </a:endParaRPr>
          </a:p>
          <a:p>
            <a:r>
              <a:rPr lang="en-US" altLang="ko-KR" sz="1800" cap="none" dirty="0">
                <a:latin typeface="Arial" panose="020B0604020202020204" pitchFamily="34" charset="0"/>
                <a:cs typeface="Arial" panose="020B0604020202020204" pitchFamily="34" charset="0"/>
              </a:rPr>
              <a:t>Have you ever watched or not watched a movie because you read a good or bad movie review or critique?</a:t>
            </a:r>
            <a:endParaRPr lang="ko-KR" altLang="en-US" sz="18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337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9470" y="0"/>
            <a:ext cx="7661876" cy="6840960"/>
          </a:xfrm>
          <a:prstGeom prst="rect">
            <a:avLst/>
          </a:prstGeom>
        </p:spPr>
      </p:pic>
    </p:spTree>
    <p:extLst>
      <p:ext uri="{BB962C8B-B14F-4D97-AF65-F5344CB8AC3E}">
        <p14:creationId xmlns:p14="http://schemas.microsoft.com/office/powerpoint/2010/main" val="218273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Presentation Two Critique Outline</a:t>
            </a:r>
            <a:endParaRPr lang="ko-KR" altLang="en-US" dirty="0"/>
          </a:p>
        </p:txBody>
      </p:sp>
      <p:sp>
        <p:nvSpPr>
          <p:cNvPr id="3" name="Content Placeholder 2"/>
          <p:cNvSpPr>
            <a:spLocks noGrp="1"/>
          </p:cNvSpPr>
          <p:nvPr>
            <p:ph sz="quarter" idx="13"/>
          </p:nvPr>
        </p:nvSpPr>
        <p:spPr>
          <a:xfrm>
            <a:off x="685800" y="2063396"/>
            <a:ext cx="10394707" cy="3240124"/>
          </a:xfrm>
        </p:spPr>
        <p:txBody>
          <a:bodyPr>
            <a:noAutofit/>
          </a:bodyPr>
          <a:lstStyle/>
          <a:p>
            <a:r>
              <a:rPr lang="en-US" altLang="ko-KR" cap="none" dirty="0">
                <a:latin typeface="Arial" panose="020B0604020202020204" pitchFamily="34" charset="0"/>
                <a:cs typeface="Arial" panose="020B0604020202020204" pitchFamily="34" charset="0"/>
              </a:rPr>
              <a:t>Step One: Summary – 1 minute</a:t>
            </a:r>
          </a:p>
          <a:p>
            <a:r>
              <a:rPr lang="en-US" altLang="ko-KR" cap="none" dirty="0">
                <a:latin typeface="Arial" panose="020B0604020202020204" pitchFamily="34" charset="0"/>
                <a:cs typeface="Arial" panose="020B0604020202020204" pitchFamily="34" charset="0"/>
              </a:rPr>
              <a:t>Step Two: Story Telling – 2 minutes</a:t>
            </a:r>
          </a:p>
          <a:p>
            <a:r>
              <a:rPr lang="en-US" altLang="ko-KR" cap="none" dirty="0">
                <a:latin typeface="Arial" panose="020B0604020202020204" pitchFamily="34" charset="0"/>
                <a:cs typeface="Arial" panose="020B0604020202020204" pitchFamily="34" charset="0"/>
              </a:rPr>
              <a:t>Step Three: Technicalities – 2 minutes</a:t>
            </a:r>
          </a:p>
          <a:p>
            <a:r>
              <a:rPr lang="en-US" altLang="ko-KR" cap="none" dirty="0">
                <a:latin typeface="Arial" panose="020B0604020202020204" pitchFamily="34" charset="0"/>
                <a:cs typeface="Arial" panose="020B0604020202020204" pitchFamily="34" charset="0"/>
              </a:rPr>
              <a:t>Step Four: Thoughts and Emotions – 3 minutes</a:t>
            </a:r>
          </a:p>
          <a:p>
            <a:r>
              <a:rPr lang="en-US" altLang="ko-KR" cap="none" dirty="0">
                <a:latin typeface="Arial" panose="020B0604020202020204" pitchFamily="34" charset="0"/>
                <a:cs typeface="Arial" panose="020B0604020202020204" pitchFamily="34" charset="0"/>
              </a:rPr>
              <a:t>Step Five: Conclusion – 1 minute</a:t>
            </a:r>
          </a:p>
          <a:p>
            <a:r>
              <a:rPr lang="en-US" altLang="ko-KR" cap="none" dirty="0">
                <a:latin typeface="Arial" panose="020B0604020202020204" pitchFamily="34" charset="0"/>
                <a:cs typeface="Arial" panose="020B0604020202020204" pitchFamily="34" charset="0"/>
              </a:rPr>
              <a:t>Question and Answer – 1 minute</a:t>
            </a:r>
          </a:p>
          <a:p>
            <a:pPr lvl="1"/>
            <a:r>
              <a:rPr lang="en-US" altLang="ko-KR" sz="2000" cap="none" dirty="0">
                <a:latin typeface="Arial" panose="020B0604020202020204" pitchFamily="34" charset="0"/>
                <a:cs typeface="Arial" panose="020B0604020202020204" pitchFamily="34" charset="0"/>
              </a:rPr>
              <a:t>Each group will have to answer one question from other groups. Groups not presenting will write a question to ask the other group when the presentation is over.</a:t>
            </a:r>
            <a:endParaRPr lang="ko-KR" altLang="en-US" sz="20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295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1" y="685800"/>
            <a:ext cx="10394707" cy="3193487"/>
          </a:xfrm>
        </p:spPr>
        <p:txBody>
          <a:bodyPr>
            <a:noAutofit/>
          </a:bodyPr>
          <a:lstStyle/>
          <a:p>
            <a:r>
              <a:rPr lang="en-US" altLang="ko-KR" sz="9600" dirty="0"/>
              <a:t>Movie Review Example</a:t>
            </a:r>
            <a:endParaRPr lang="ko-KR" altLang="en-US" sz="9600" dirty="0"/>
          </a:p>
        </p:txBody>
      </p:sp>
      <p:sp>
        <p:nvSpPr>
          <p:cNvPr id="4" name="Text Placeholder 3"/>
          <p:cNvSpPr>
            <a:spLocks noGrp="1"/>
          </p:cNvSpPr>
          <p:nvPr>
            <p:ph type="body" idx="1"/>
          </p:nvPr>
        </p:nvSpPr>
        <p:spPr/>
        <p:txBody>
          <a:bodyPr/>
          <a:lstStyle/>
          <a:p>
            <a:r>
              <a:rPr lang="en-US" altLang="ko-KR" dirty="0"/>
              <a:t>Movie Critiquing example</a:t>
            </a:r>
            <a:endParaRPr lang="ko-KR" altLang="en-US" dirty="0"/>
          </a:p>
        </p:txBody>
      </p:sp>
    </p:spTree>
    <p:extLst>
      <p:ext uri="{BB962C8B-B14F-4D97-AF65-F5344CB8AC3E}">
        <p14:creationId xmlns:p14="http://schemas.microsoft.com/office/powerpoint/2010/main" val="877832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Step One: Summary</a:t>
            </a:r>
            <a:endParaRPr lang="ko-KR" altLang="en-US" dirty="0"/>
          </a:p>
        </p:txBody>
      </p:sp>
      <p:sp>
        <p:nvSpPr>
          <p:cNvPr id="3" name="Content Placeholder 2"/>
          <p:cNvSpPr>
            <a:spLocks noGrp="1"/>
          </p:cNvSpPr>
          <p:nvPr>
            <p:ph sz="quarter" idx="13"/>
          </p:nvPr>
        </p:nvSpPr>
        <p:spPr>
          <a:xfrm>
            <a:off x="685800" y="2063396"/>
            <a:ext cx="10394707" cy="3506131"/>
          </a:xfrm>
        </p:spPr>
        <p:txBody>
          <a:bodyPr>
            <a:normAutofit fontScale="92500" lnSpcReduction="10000"/>
          </a:bodyPr>
          <a:lstStyle/>
          <a:p>
            <a:r>
              <a:rPr lang="en-US" altLang="ko-KR" cap="none" dirty="0">
                <a:latin typeface="Arial" panose="020B0604020202020204" pitchFamily="34" charset="0"/>
                <a:cs typeface="Arial" panose="020B0604020202020204" pitchFamily="34" charset="0"/>
              </a:rPr>
              <a:t>In the first step of reviewing a movie is summarizing the movie:</a:t>
            </a:r>
          </a:p>
          <a:p>
            <a:pPr lvl="1"/>
            <a:r>
              <a:rPr lang="en-US" altLang="ko-KR" cap="none" dirty="0">
                <a:latin typeface="Arial" panose="020B0604020202020204" pitchFamily="34" charset="0"/>
                <a:cs typeface="Arial" panose="020B0604020202020204" pitchFamily="34" charset="0"/>
              </a:rPr>
              <a:t>Plot</a:t>
            </a:r>
          </a:p>
          <a:p>
            <a:pPr lvl="1"/>
            <a:r>
              <a:rPr lang="en-US" altLang="ko-KR" cap="none" dirty="0">
                <a:latin typeface="Arial" panose="020B0604020202020204" pitchFamily="34" charset="0"/>
                <a:cs typeface="Arial" panose="020B0604020202020204" pitchFamily="34" charset="0"/>
              </a:rPr>
              <a:t>Characters</a:t>
            </a:r>
          </a:p>
          <a:p>
            <a:pPr lvl="1"/>
            <a:r>
              <a:rPr lang="en-US" altLang="ko-KR" cap="none" dirty="0">
                <a:latin typeface="Arial" panose="020B0604020202020204" pitchFamily="34" charset="0"/>
                <a:cs typeface="Arial" panose="020B0604020202020204" pitchFamily="34" charset="0"/>
              </a:rPr>
              <a:t>Setting</a:t>
            </a:r>
          </a:p>
          <a:p>
            <a:pPr lvl="1"/>
            <a:r>
              <a:rPr lang="en-US" altLang="ko-KR" cap="none" dirty="0">
                <a:latin typeface="Arial" panose="020B0604020202020204" pitchFamily="34" charset="0"/>
                <a:cs typeface="Arial" panose="020B0604020202020204" pitchFamily="34" charset="0"/>
              </a:rPr>
              <a:t>Genre</a:t>
            </a:r>
          </a:p>
          <a:p>
            <a:r>
              <a:rPr lang="en-US" altLang="ko-KR" cap="none" dirty="0">
                <a:latin typeface="Arial" panose="020B0604020202020204" pitchFamily="34" charset="0"/>
                <a:cs typeface="Arial" panose="020B0604020202020204" pitchFamily="34" charset="0"/>
              </a:rPr>
              <a:t>This section should not be too long but should tell the audience what the movie was about.</a:t>
            </a:r>
          </a:p>
          <a:p>
            <a:r>
              <a:rPr lang="en-US" altLang="ko-KR" i="1" cap="none" dirty="0">
                <a:latin typeface="Arial" panose="020B0604020202020204" pitchFamily="34" charset="0"/>
                <a:cs typeface="Arial" panose="020B0604020202020204" pitchFamily="34" charset="0"/>
              </a:rPr>
              <a:t>“The movie ‘Lou’ opens up in a present-day kindergarten playground filled with playing children at recess. Lou, the lost and found creature, is revealed after the children go inside… J.J., the bully, is shown as a mean-spirited child who steals the toys of other children…”</a:t>
            </a:r>
            <a:endParaRPr lang="ko-KR" altLang="en-US" i="1"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759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ko-KR" dirty="0"/>
              <a:t>Step Two: Story telling</a:t>
            </a:r>
            <a:endParaRPr lang="ko-KR" altLang="en-US" dirty="0"/>
          </a:p>
        </p:txBody>
      </p:sp>
      <p:sp>
        <p:nvSpPr>
          <p:cNvPr id="3" name="Content Placeholder 2"/>
          <p:cNvSpPr>
            <a:spLocks noGrp="1"/>
          </p:cNvSpPr>
          <p:nvPr>
            <p:ph sz="quarter" idx="13"/>
          </p:nvPr>
        </p:nvSpPr>
        <p:spPr/>
        <p:txBody>
          <a:bodyPr>
            <a:normAutofit fontScale="92500" lnSpcReduction="20000"/>
          </a:bodyPr>
          <a:lstStyle/>
          <a:p>
            <a:r>
              <a:rPr lang="en-US" altLang="ko-KR" cap="none" dirty="0">
                <a:latin typeface="Arial" panose="020B0604020202020204" pitchFamily="34" charset="0"/>
                <a:cs typeface="Arial" panose="020B0604020202020204" pitchFamily="34" charset="0"/>
              </a:rPr>
              <a:t>This next step is where you need to analyze how the story and plot matched with the character development, conflict, mood, morality.</a:t>
            </a:r>
          </a:p>
          <a:p>
            <a:pPr lvl="1"/>
            <a:r>
              <a:rPr lang="en-US" altLang="ko-KR" cap="none" dirty="0">
                <a:latin typeface="Arial" panose="020B0604020202020204" pitchFamily="34" charset="0"/>
                <a:cs typeface="Arial" panose="020B0604020202020204" pitchFamily="34" charset="0"/>
              </a:rPr>
              <a:t>Was the character development strong?</a:t>
            </a:r>
          </a:p>
          <a:p>
            <a:pPr lvl="1"/>
            <a:r>
              <a:rPr lang="en-US" altLang="ko-KR" cap="none" dirty="0">
                <a:latin typeface="Arial" panose="020B0604020202020204" pitchFamily="34" charset="0"/>
                <a:cs typeface="Arial" panose="020B0604020202020204" pitchFamily="34" charset="0"/>
              </a:rPr>
              <a:t>How did the mood fit into the plot?</a:t>
            </a:r>
          </a:p>
          <a:p>
            <a:pPr lvl="1"/>
            <a:r>
              <a:rPr lang="en-US" altLang="ko-KR" cap="none" dirty="0">
                <a:latin typeface="Arial" panose="020B0604020202020204" pitchFamily="34" charset="0"/>
                <a:cs typeface="Arial" panose="020B0604020202020204" pitchFamily="34" charset="0"/>
              </a:rPr>
              <a:t>What kinds of morality did the characters show?</a:t>
            </a:r>
          </a:p>
          <a:p>
            <a:pPr lvl="1"/>
            <a:r>
              <a:rPr lang="en-US" altLang="ko-KR" cap="none" dirty="0">
                <a:latin typeface="Arial" panose="020B0604020202020204" pitchFamily="34" charset="0"/>
                <a:cs typeface="Arial" panose="020B0604020202020204" pitchFamily="34" charset="0"/>
              </a:rPr>
              <a:t>Did everything fit together well, or did something seem off or random about the movie?</a:t>
            </a:r>
          </a:p>
          <a:p>
            <a:r>
              <a:rPr lang="en-US" altLang="ko-KR" i="1" cap="none" dirty="0">
                <a:latin typeface="Arial" panose="020B0604020202020204" pitchFamily="34" charset="0"/>
                <a:cs typeface="Arial" panose="020B0604020202020204" pitchFamily="34" charset="0"/>
              </a:rPr>
              <a:t>“J.J. is presented first as an immoral character. Through his interactions with Lou, J.J. struggles to keep what he stole. The conflict between Lou and J.J. is really effective because it allows for the audience to both get some laughs but also understand the later developments in J.J.’s heart… J.J.’s discovery of his bear is perfectly placed and shown…”</a:t>
            </a:r>
            <a:endParaRPr lang="ko-KR" altLang="en-US" i="1"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074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41838"/>
            <a:ext cx="10396882" cy="1151965"/>
          </a:xfrm>
        </p:spPr>
        <p:txBody>
          <a:bodyPr>
            <a:normAutofit/>
          </a:bodyPr>
          <a:lstStyle/>
          <a:p>
            <a:r>
              <a:rPr lang="en-US" altLang="ko-KR" dirty="0"/>
              <a:t>Step three: technicalities</a:t>
            </a:r>
            <a:endParaRPr lang="ko-KR" altLang="en-US" dirty="0"/>
          </a:p>
        </p:txBody>
      </p:sp>
      <p:sp>
        <p:nvSpPr>
          <p:cNvPr id="3" name="Content Placeholder 2"/>
          <p:cNvSpPr>
            <a:spLocks noGrp="1"/>
          </p:cNvSpPr>
          <p:nvPr>
            <p:ph sz="quarter" idx="13"/>
          </p:nvPr>
        </p:nvSpPr>
        <p:spPr>
          <a:xfrm>
            <a:off x="685800" y="2063396"/>
            <a:ext cx="10394707" cy="3589259"/>
          </a:xfrm>
        </p:spPr>
        <p:txBody>
          <a:bodyPr>
            <a:normAutofit lnSpcReduction="10000"/>
          </a:bodyPr>
          <a:lstStyle/>
          <a:p>
            <a:r>
              <a:rPr lang="en-US" altLang="ko-KR" cap="none" dirty="0">
                <a:latin typeface="Arial" panose="020B0604020202020204" pitchFamily="34" charset="0"/>
                <a:cs typeface="Arial" panose="020B0604020202020204" pitchFamily="34" charset="0"/>
              </a:rPr>
              <a:t>In this section, you will need to consider how the music, editing, animation, etc. fits the film.</a:t>
            </a:r>
          </a:p>
          <a:p>
            <a:pPr lvl="1"/>
            <a:r>
              <a:rPr lang="en-US" altLang="ko-KR" cap="none" dirty="0">
                <a:latin typeface="Arial" panose="020B0604020202020204" pitchFamily="34" charset="0"/>
                <a:cs typeface="Arial" panose="020B0604020202020204" pitchFamily="34" charset="0"/>
              </a:rPr>
              <a:t>How does the music sound? Does it help the mood, or is it distracting to the plot?</a:t>
            </a:r>
          </a:p>
          <a:p>
            <a:pPr lvl="1"/>
            <a:r>
              <a:rPr lang="en-US" altLang="ko-KR" cap="none" dirty="0">
                <a:latin typeface="Arial" panose="020B0604020202020204" pitchFamily="34" charset="0"/>
                <a:cs typeface="Arial" panose="020B0604020202020204" pitchFamily="34" charset="0"/>
              </a:rPr>
              <a:t>How is the acting? Is it filled with emotion, or is the acting bland?</a:t>
            </a:r>
          </a:p>
          <a:p>
            <a:pPr lvl="1"/>
            <a:r>
              <a:rPr lang="en-US" altLang="ko-KR" cap="none" dirty="0">
                <a:latin typeface="Arial" panose="020B0604020202020204" pitchFamily="34" charset="0"/>
                <a:cs typeface="Arial" panose="020B0604020202020204" pitchFamily="34" charset="0"/>
              </a:rPr>
              <a:t>How is the lighting/filming style/animation style?</a:t>
            </a:r>
          </a:p>
          <a:p>
            <a:r>
              <a:rPr lang="en-US" altLang="ko-KR" i="1" cap="none" dirty="0">
                <a:latin typeface="Arial" panose="020B0604020202020204" pitchFamily="34" charset="0"/>
                <a:cs typeface="Arial" panose="020B0604020202020204" pitchFamily="34" charset="0"/>
              </a:rPr>
              <a:t>“Lou has a really good ability to inspire and catch the imagination of the audience… The music is well written and helps the audience to understand every emotion of J.J. and Lou… The animation style is light and colorful except for J.J.’s flashback which helps to understand the plot and sets the mood of the film as being optimistic…</a:t>
            </a:r>
            <a:endParaRPr lang="ko-KR" altLang="en-US" i="1"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207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29049"/>
            <a:ext cx="10394707" cy="1151965"/>
          </a:xfrm>
        </p:spPr>
        <p:txBody>
          <a:bodyPr>
            <a:noAutofit/>
          </a:bodyPr>
          <a:lstStyle/>
          <a:p>
            <a:r>
              <a:rPr lang="en-US" altLang="ko-KR" dirty="0"/>
              <a:t>Step Four: thoughts and emotions</a:t>
            </a:r>
            <a:endParaRPr lang="ko-KR" altLang="en-US" dirty="0"/>
          </a:p>
        </p:txBody>
      </p:sp>
      <p:sp>
        <p:nvSpPr>
          <p:cNvPr id="3" name="Content Placeholder 2"/>
          <p:cNvSpPr>
            <a:spLocks noGrp="1"/>
          </p:cNvSpPr>
          <p:nvPr>
            <p:ph sz="quarter" idx="13"/>
          </p:nvPr>
        </p:nvSpPr>
        <p:spPr/>
        <p:txBody>
          <a:bodyPr/>
          <a:lstStyle/>
          <a:p>
            <a:r>
              <a:rPr lang="en-US" altLang="ko-KR" cap="none" dirty="0">
                <a:latin typeface="Arial" panose="020B0604020202020204" pitchFamily="34" charset="0"/>
                <a:cs typeface="Arial" panose="020B0604020202020204" pitchFamily="34" charset="0"/>
              </a:rPr>
              <a:t>In this section, you will tell us how you feel about the film.</a:t>
            </a:r>
          </a:p>
          <a:p>
            <a:pPr lvl="1"/>
            <a:r>
              <a:rPr lang="en-US" altLang="ko-KR" cap="none" dirty="0">
                <a:latin typeface="Arial" panose="020B0604020202020204" pitchFamily="34" charset="0"/>
                <a:cs typeface="Arial" panose="020B0604020202020204" pitchFamily="34" charset="0"/>
              </a:rPr>
              <a:t>Did you have a positive or negative opinion about the film? Why?</a:t>
            </a:r>
          </a:p>
          <a:p>
            <a:pPr lvl="1"/>
            <a:r>
              <a:rPr lang="en-US" altLang="ko-KR" cap="none" dirty="0">
                <a:latin typeface="Arial" panose="020B0604020202020204" pitchFamily="34" charset="0"/>
                <a:cs typeface="Arial" panose="020B0604020202020204" pitchFamily="34" charset="0"/>
              </a:rPr>
              <a:t>Would you recommend it to others? Why?</a:t>
            </a:r>
          </a:p>
          <a:p>
            <a:pPr lvl="1"/>
            <a:r>
              <a:rPr lang="en-US" altLang="ko-KR" cap="none" dirty="0">
                <a:latin typeface="Arial" panose="020B0604020202020204" pitchFamily="34" charset="0"/>
                <a:cs typeface="Arial" panose="020B0604020202020204" pitchFamily="34" charset="0"/>
              </a:rPr>
              <a:t>What ranking would you give this movie?</a:t>
            </a:r>
          </a:p>
          <a:p>
            <a:r>
              <a:rPr lang="en-US" altLang="ko-KR" i="1" cap="none" dirty="0">
                <a:latin typeface="Arial" panose="020B0604020202020204" pitchFamily="34" charset="0"/>
                <a:cs typeface="Arial" panose="020B0604020202020204" pitchFamily="34" charset="0"/>
              </a:rPr>
              <a:t>“Lou is a delightful film that is fun for the whole family. After watching Lou, I felt inspired and encouraged by all aspects of the film. The animation and music combined really allowed for me to enjoy this movie. This is a must-see film. I highly recommend this film to others if they want a little bit of encouragement in their lives…”</a:t>
            </a:r>
            <a:endParaRPr lang="ko-KR" altLang="en-US" i="1"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879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Step Five: Conclusion</a:t>
            </a:r>
            <a:endParaRPr lang="ko-KR" altLang="en-US" dirty="0"/>
          </a:p>
        </p:txBody>
      </p:sp>
      <p:sp>
        <p:nvSpPr>
          <p:cNvPr id="3" name="Content Placeholder 2"/>
          <p:cNvSpPr>
            <a:spLocks noGrp="1"/>
          </p:cNvSpPr>
          <p:nvPr>
            <p:ph sz="quarter" idx="13"/>
          </p:nvPr>
        </p:nvSpPr>
        <p:spPr/>
        <p:txBody>
          <a:bodyPr/>
          <a:lstStyle/>
          <a:p>
            <a:r>
              <a:rPr lang="en-US" altLang="ko-KR" cap="none" dirty="0">
                <a:latin typeface="Arial" panose="020B0604020202020204" pitchFamily="34" charset="0"/>
                <a:cs typeface="Arial" panose="020B0604020202020204" pitchFamily="34" charset="0"/>
              </a:rPr>
              <a:t>Finally, take one minute to finish out your thoughts.</a:t>
            </a:r>
          </a:p>
          <a:p>
            <a:pPr lvl="1"/>
            <a:r>
              <a:rPr lang="en-US" altLang="ko-KR" cap="none" dirty="0">
                <a:latin typeface="Arial" panose="020B0604020202020204" pitchFamily="34" charset="0"/>
                <a:cs typeface="Arial" panose="020B0604020202020204" pitchFamily="34" charset="0"/>
              </a:rPr>
              <a:t>Any final words?</a:t>
            </a:r>
          </a:p>
          <a:p>
            <a:pPr lvl="1"/>
            <a:r>
              <a:rPr lang="en-US" altLang="ko-KR" cap="none" dirty="0">
                <a:latin typeface="Arial" panose="020B0604020202020204" pitchFamily="34" charset="0"/>
                <a:cs typeface="Arial" panose="020B0604020202020204" pitchFamily="34" charset="0"/>
              </a:rPr>
              <a:t>Give a final sentence about the movie that leaves a good impression.</a:t>
            </a:r>
          </a:p>
          <a:p>
            <a:pPr lvl="1"/>
            <a:r>
              <a:rPr lang="en-US" altLang="ko-KR" cap="none" dirty="0">
                <a:latin typeface="Arial" panose="020B0604020202020204" pitchFamily="34" charset="0"/>
                <a:cs typeface="Arial" panose="020B0604020202020204" pitchFamily="34" charset="0"/>
              </a:rPr>
              <a:t>It is good to start with “In conclusion,…” or another transition like “Finally,…”</a:t>
            </a:r>
          </a:p>
          <a:p>
            <a:r>
              <a:rPr lang="en-US" altLang="ko-KR" i="1" cap="none" dirty="0">
                <a:latin typeface="Arial" panose="020B0604020202020204" pitchFamily="34" charset="0"/>
                <a:cs typeface="Arial" panose="020B0604020202020204" pitchFamily="34" charset="0"/>
              </a:rPr>
              <a:t>“Finally, Lou is a very fun yet powerful film. Pixar, in making the short film, really did a great job. Lou is an excellent example of what an animation movie should strive for, and if Pixar makes anymore animation films like this one, families and homes will be graced with positive morals and sound cinematographic gold.”</a:t>
            </a:r>
            <a:endParaRPr lang="ko-KR" altLang="en-US" i="1"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75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Useful Phrases</a:t>
            </a:r>
            <a:endParaRPr lang="ko-KR" altLang="en-US" dirty="0"/>
          </a:p>
        </p:txBody>
      </p:sp>
      <p:sp>
        <p:nvSpPr>
          <p:cNvPr id="3" name="Content Placeholder 2"/>
          <p:cNvSpPr>
            <a:spLocks noGrp="1"/>
          </p:cNvSpPr>
          <p:nvPr>
            <p:ph sz="quarter" idx="13"/>
          </p:nvPr>
        </p:nvSpPr>
        <p:spPr/>
        <p:txBody>
          <a:bodyPr/>
          <a:lstStyle/>
          <a:p>
            <a:r>
              <a:rPr lang="en-US" altLang="ko-KR" cap="none" dirty="0">
                <a:latin typeface="Arial" panose="020B0604020202020204" pitchFamily="34" charset="0"/>
                <a:cs typeface="Arial" panose="020B0604020202020204" pitchFamily="34" charset="0"/>
              </a:rPr>
              <a:t>There are many useful phrases that you can use to describe movies:</a:t>
            </a:r>
          </a:p>
          <a:p>
            <a:pPr lvl="1"/>
            <a:r>
              <a:rPr lang="en-US" altLang="ko-KR" cap="none" dirty="0">
                <a:latin typeface="Arial" panose="020B0604020202020204" pitchFamily="34" charset="0"/>
                <a:cs typeface="Arial" panose="020B0604020202020204" pitchFamily="34" charset="0"/>
              </a:rPr>
              <a:t>Actors/Characters: “X adds a lot to the film…”</a:t>
            </a:r>
          </a:p>
          <a:p>
            <a:pPr lvl="1"/>
            <a:r>
              <a:rPr lang="en-US" altLang="ko-KR" cap="none" dirty="0">
                <a:latin typeface="Arial" panose="020B0604020202020204" pitchFamily="34" charset="0"/>
                <a:cs typeface="Arial" panose="020B0604020202020204" pitchFamily="34" charset="0"/>
              </a:rPr>
              <a:t>Plot: “When X reached its climax…” “X aroused curiosity very well with its…”</a:t>
            </a:r>
          </a:p>
          <a:p>
            <a:pPr lvl="1"/>
            <a:r>
              <a:rPr lang="en-US" altLang="ko-KR" cap="none" dirty="0">
                <a:latin typeface="Arial" panose="020B0604020202020204" pitchFamily="34" charset="0"/>
                <a:cs typeface="Arial" panose="020B0604020202020204" pitchFamily="34" charset="0"/>
              </a:rPr>
              <a:t>Etc.</a:t>
            </a:r>
          </a:p>
          <a:p>
            <a:endParaRPr lang="en-US" altLang="ko-KR" cap="none" dirty="0">
              <a:latin typeface="Arial" panose="020B0604020202020204" pitchFamily="34" charset="0"/>
              <a:cs typeface="Arial" panose="020B0604020202020204" pitchFamily="34" charset="0"/>
            </a:endParaRPr>
          </a:p>
          <a:p>
            <a:r>
              <a:rPr lang="en-US" altLang="ko-KR" cap="none" dirty="0">
                <a:latin typeface="Arial" panose="020B0604020202020204" pitchFamily="34" charset="0"/>
                <a:cs typeface="Arial" panose="020B0604020202020204" pitchFamily="34" charset="0"/>
              </a:rPr>
              <a:t>Use the guide to find and use useful phrases for your review. What good phrases can you find?</a:t>
            </a:r>
            <a:endParaRPr lang="ko-KR" altLang="en-US"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488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TM04033927[[fn=Main Event]]</Template>
  <TotalTime>883</TotalTime>
  <Words>1492</Words>
  <Application>Microsoft Office PowerPoint</Application>
  <PresentationFormat>Widescreen</PresentationFormat>
  <Paragraphs>129</Paragraphs>
  <Slides>21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Garamond</vt:lpstr>
      <vt:lpstr>Impact</vt:lpstr>
      <vt:lpstr>Main Event</vt:lpstr>
      <vt:lpstr>Savon</vt:lpstr>
      <vt:lpstr>Critiquing a Movie</vt:lpstr>
      <vt:lpstr>What is a movie critique?</vt:lpstr>
      <vt:lpstr>Movie Review Example</vt:lpstr>
      <vt:lpstr>Step One: Summary</vt:lpstr>
      <vt:lpstr>Step Two: Story telling</vt:lpstr>
      <vt:lpstr>Step three: technicalities</vt:lpstr>
      <vt:lpstr>Step Four: thoughts and emotions</vt:lpstr>
      <vt:lpstr>Step Five: Conclusion</vt:lpstr>
      <vt:lpstr>Useful Phrases</vt:lpstr>
      <vt:lpstr>Agreeing and Disagreeing</vt:lpstr>
      <vt:lpstr>Movie Review Language Game</vt:lpstr>
      <vt:lpstr>Talk or Die!!!</vt:lpstr>
      <vt:lpstr>Asking good questions</vt:lpstr>
      <vt:lpstr>Tips for asking questions</vt:lpstr>
      <vt:lpstr>Lifted</vt:lpstr>
      <vt:lpstr>Historical Dramas and Societal Issues</vt:lpstr>
      <vt:lpstr>Societal Issues in Movies</vt:lpstr>
      <vt:lpstr>Societal Issues in Movies</vt:lpstr>
      <vt:lpstr>Choose a movie</vt:lpstr>
      <vt:lpstr>PowerPoint Presentation</vt:lpstr>
      <vt:lpstr>Presentation Two Critique Outline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Critiquing a Movie</dc:title>
  <dc:creator>Windows 사용자</dc:creator>
  <cp:lastModifiedBy>Aaron Jones</cp:lastModifiedBy>
  <cp:revision>21</cp:revision>
  <dcterms:created xsi:type="dcterms:W3CDTF">2019-03-25T06:34:02Z</dcterms:created>
  <dcterms:modified xsi:type="dcterms:W3CDTF">2020-11-13T06:52:39Z</dcterms:modified>
</cp:coreProperties>
</file>